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5" r:id="rId6"/>
    <p:sldId id="258" r:id="rId7"/>
    <p:sldId id="259" r:id="rId8"/>
    <p:sldId id="266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0FB42-445E-46C0-A25B-75A92EE79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81F392-B83F-4F1A-AE95-4502D3EFF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0C0AC0-4A25-4226-9735-D2350AE4C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2281-BDC9-4A80-9979-2BC17AAF9E6B}" type="datetimeFigureOut">
              <a:rPr lang="es-CO" smtClean="0"/>
              <a:t>18/01/2024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007830-E8DA-4DCF-AFFE-3C50CE7A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5FD87-5193-4D78-B76E-AC0D3A6D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A8CF-F763-40D4-BC85-2FF4360712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87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92E33-8466-4CAD-9175-AF2E08D3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EA79BD-4C30-42D6-99B4-BC7ADB937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CD67F2-17B0-4F88-A42B-377809A21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2281-BDC9-4A80-9979-2BC17AAF9E6B}" type="datetimeFigureOut">
              <a:rPr lang="es-CO" smtClean="0"/>
              <a:t>18/01/2024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5A07BB-6E8E-497C-8D27-77B65196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C6DD0E-7949-4D14-A647-0EA57434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A8CF-F763-40D4-BC85-2FF4360712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15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8F17C7-A15E-44EC-8379-1AAC9D36C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1AE11A-CE5C-4025-AD0B-E0F63D8D9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79443E-6BFC-41BD-94D6-56E97128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2281-BDC9-4A80-9979-2BC17AAF9E6B}" type="datetimeFigureOut">
              <a:rPr lang="es-CO" smtClean="0"/>
              <a:t>18/01/2024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F55600-F2D3-4556-9AB7-B4D7050F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6F4651-76C2-46B8-9375-4B8312313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A8CF-F763-40D4-BC85-2FF4360712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605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E4DB1-D754-4B0D-A825-F1E4AF218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6D697-92B8-4A6B-87AF-7DBE2921C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ECDAF0-56CA-4749-9F80-B650FFFA8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2281-BDC9-4A80-9979-2BC17AAF9E6B}" type="datetimeFigureOut">
              <a:rPr lang="es-CO" smtClean="0"/>
              <a:t>18/01/2024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6CC43F-2988-4260-8FC7-31470A1B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8EB30-3029-4AD8-8846-C782D8F6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A8CF-F763-40D4-BC85-2FF4360712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684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D0679-6204-4FAA-8E13-70053DE2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95F15B-B87A-431C-A64B-02BF26088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E4DA3-3168-4953-9442-D6440324C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2281-BDC9-4A80-9979-2BC17AAF9E6B}" type="datetimeFigureOut">
              <a:rPr lang="es-CO" smtClean="0"/>
              <a:t>18/01/2024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4479D4-6D5A-4BD9-A143-68B52D5F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679B9-BE69-4460-9D74-1AB3C1C7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A8CF-F763-40D4-BC85-2FF4360712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958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23376-7B37-4887-8ACE-31289CAA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C7DD8D-398D-4104-B288-D500CE61D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09F5EA-CC59-402A-89BC-F22D823BE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F5D057-3A3A-4F52-AE66-23146218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2281-BDC9-4A80-9979-2BC17AAF9E6B}" type="datetimeFigureOut">
              <a:rPr lang="es-CO" smtClean="0"/>
              <a:t>18/01/2024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8AD1CA-88CF-4063-96AE-08F4D330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198CAD-F7B6-4610-A7C2-3A81986F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A8CF-F763-40D4-BC85-2FF4360712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669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157B3-4E4C-454D-8A5A-BF47A2000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49F190-FA12-4EC3-BF24-E3D1D5981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F9670E-AFF1-4496-A79C-811DF2561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415035-94BD-42D8-9476-367023F0D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96EC2A-7AE3-44ED-B63A-269BF8BB3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960B66-092B-4ED0-ADFB-A3E2F4AA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2281-BDC9-4A80-9979-2BC17AAF9E6B}" type="datetimeFigureOut">
              <a:rPr lang="es-CO" smtClean="0"/>
              <a:t>18/01/2024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865619-5A55-4290-ABAC-DECECA62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723810-DB52-463F-9679-0DDBA247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A8CF-F763-40D4-BC85-2FF4360712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142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CCD57-AFE2-4E95-8C83-CF8025065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51D31D-41AE-4D98-AB3A-87DDEEE1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2281-BDC9-4A80-9979-2BC17AAF9E6B}" type="datetimeFigureOut">
              <a:rPr lang="es-CO" smtClean="0"/>
              <a:t>18/01/2024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7BAEE-5F50-4D76-9CBB-2A2809AC0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5A61A2-1D0B-4CB7-86AA-360D3B072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A8CF-F763-40D4-BC85-2FF4360712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495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F0E2A9-B2D0-4582-8810-6283DFED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2281-BDC9-4A80-9979-2BC17AAF9E6B}" type="datetimeFigureOut">
              <a:rPr lang="es-CO" smtClean="0"/>
              <a:t>18/01/2024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EB9692-D01D-4C8D-9DAB-F0116F51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2CC1FD-BE26-42C2-BF69-7DF7067B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A8CF-F763-40D4-BC85-2FF4360712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426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5C3B1-D74F-4478-9205-5650AB43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F33C55-6287-4AD0-AB59-3CC922C3E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59D4EE-01ED-41DA-95F6-839A18819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024DAC-34C0-4A86-A74A-018E6185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2281-BDC9-4A80-9979-2BC17AAF9E6B}" type="datetimeFigureOut">
              <a:rPr lang="es-CO" smtClean="0"/>
              <a:t>18/01/2024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58C2A4-4831-4BEE-828E-D8D3A3DC0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A8B30E-289F-46A3-8B24-765C70FE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A8CF-F763-40D4-BC85-2FF4360712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097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7B0A1-23EB-4401-8810-B4A92D4F5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AEBA55-1CBE-4F2D-A24B-74F7C5D42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596BBA-75B2-404D-963B-38FD5AD8B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7804FF-38EB-44D5-9A0D-972ABE12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2281-BDC9-4A80-9979-2BC17AAF9E6B}" type="datetimeFigureOut">
              <a:rPr lang="es-CO" smtClean="0"/>
              <a:t>18/01/2024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D2E26-78DB-4519-8D13-15A4DEC34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A127E7-401D-4CA5-AD76-5DA5172D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A8CF-F763-40D4-BC85-2FF4360712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332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ADFA86-15FA-41AC-9030-F6C6871AC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6C97BF-D08C-4F58-AD56-D4902C08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BF0E03-43CE-4068-A869-7EE060626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E2281-BDC9-4A80-9979-2BC17AAF9E6B}" type="datetimeFigureOut">
              <a:rPr lang="es-CO" smtClean="0"/>
              <a:t>18/01/2024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19D809-C259-4737-BBF5-3EF57E64C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4C4709-C922-454E-A174-772989D23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CA8CF-F763-40D4-BC85-2FF4360712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72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3F9D7D-8B7D-49DF-AA94-0A9A8D671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38596" y="1327668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D6E3EFD-925A-40CD-8E14-FDD4E6DDC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7170340" cy="5062213"/>
          </a:xfrm>
          <a:custGeom>
            <a:avLst/>
            <a:gdLst>
              <a:gd name="connsiteX0" fmla="*/ 7170340 w 7170340"/>
              <a:gd name="connsiteY0" fmla="*/ 0 h 5062213"/>
              <a:gd name="connsiteX1" fmla="*/ 7170340 w 7170340"/>
              <a:gd name="connsiteY1" fmla="*/ 2954084 h 5062213"/>
              <a:gd name="connsiteX2" fmla="*/ 5062211 w 7170340"/>
              <a:gd name="connsiteY2" fmla="*/ 5062213 h 5062213"/>
              <a:gd name="connsiteX3" fmla="*/ 0 w 7170340"/>
              <a:gd name="connsiteY3" fmla="*/ 2 h 506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340" h="5062213">
                <a:moveTo>
                  <a:pt x="7170340" y="0"/>
                </a:moveTo>
                <a:lnTo>
                  <a:pt x="7170340" y="2954084"/>
                </a:lnTo>
                <a:lnTo>
                  <a:pt x="5062211" y="5062213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8E02E3E-476F-499C-B59A-CF776A934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5" y="108953"/>
            <a:ext cx="2400849" cy="123162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A91C067-F707-44D1-A9C2-9913E6ADC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11832" y="4010957"/>
            <a:ext cx="870888" cy="87088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61203" y="5394406"/>
            <a:ext cx="856138" cy="85613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314455" y="5398229"/>
            <a:ext cx="381459" cy="38145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675779" y="5848285"/>
            <a:ext cx="714978" cy="7149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600" y="5474491"/>
            <a:ext cx="2767017" cy="138350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42A221-17BE-4E43-8252-1C563DCE7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464" y="3139280"/>
            <a:ext cx="8589645" cy="2766718"/>
          </a:xfrm>
          <a:noFill/>
        </p:spPr>
        <p:txBody>
          <a:bodyPr anchor="ctr">
            <a:no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CAPACITACION PADRES / ACUDIENTES Y CUIDADORES</a:t>
            </a:r>
            <a:br>
              <a:rPr lang="es-ES" b="1" dirty="0">
                <a:solidFill>
                  <a:srgbClr val="FF0000"/>
                </a:solidFill>
              </a:rPr>
            </a:br>
            <a:br>
              <a:rPr lang="es-ES" b="1" dirty="0">
                <a:solidFill>
                  <a:srgbClr val="FF0000"/>
                </a:solidFill>
              </a:rPr>
            </a:b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Prevención y Promoción en Salud</a:t>
            </a:r>
            <a:br>
              <a:rPr lang="es-ES" b="1" dirty="0">
                <a:solidFill>
                  <a:srgbClr val="FF0000"/>
                </a:solidFill>
              </a:rPr>
            </a:br>
            <a:br>
              <a:rPr lang="es-ES" b="1" dirty="0">
                <a:solidFill>
                  <a:srgbClr val="FF0000"/>
                </a:solidFill>
              </a:rPr>
            </a:br>
            <a:endParaRPr lang="es-CO" b="1" dirty="0">
              <a:solidFill>
                <a:srgbClr val="FF0000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E00A307-2DAE-4206-BCA5-63DF6EE6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0" y="2588742"/>
            <a:ext cx="2608770" cy="260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4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3F9D7D-8B7D-49DF-AA94-0A9A8D671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38596" y="1327668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D6E3EFD-925A-40CD-8E14-FDD4E6DDC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7170340" cy="5062213"/>
          </a:xfrm>
          <a:custGeom>
            <a:avLst/>
            <a:gdLst>
              <a:gd name="connsiteX0" fmla="*/ 7170340 w 7170340"/>
              <a:gd name="connsiteY0" fmla="*/ 0 h 5062213"/>
              <a:gd name="connsiteX1" fmla="*/ 7170340 w 7170340"/>
              <a:gd name="connsiteY1" fmla="*/ 2954084 h 5062213"/>
              <a:gd name="connsiteX2" fmla="*/ 5062211 w 7170340"/>
              <a:gd name="connsiteY2" fmla="*/ 5062213 h 5062213"/>
              <a:gd name="connsiteX3" fmla="*/ 0 w 7170340"/>
              <a:gd name="connsiteY3" fmla="*/ 2 h 506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340" h="5062213">
                <a:moveTo>
                  <a:pt x="7170340" y="0"/>
                </a:moveTo>
                <a:lnTo>
                  <a:pt x="7170340" y="2954084"/>
                </a:lnTo>
                <a:lnTo>
                  <a:pt x="5062211" y="5062213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8E02E3E-476F-499C-B59A-CF776A934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069" y="20375"/>
            <a:ext cx="1709616" cy="81953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A91C067-F707-44D1-A9C2-9913E6ADC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11832" y="4010957"/>
            <a:ext cx="870888" cy="87088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61203" y="5394406"/>
            <a:ext cx="856138" cy="85613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314455" y="5398229"/>
            <a:ext cx="381459" cy="38145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675779" y="5848285"/>
            <a:ext cx="714978" cy="7149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600" y="5474491"/>
            <a:ext cx="2767017" cy="138350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32A2BB04-013C-4668-B2CD-377D3EF0BAE8}"/>
              </a:ext>
            </a:extLst>
          </p:cNvPr>
          <p:cNvSpPr txBox="1">
            <a:spLocks/>
          </p:cNvSpPr>
          <p:nvPr/>
        </p:nvSpPr>
        <p:spPr>
          <a:xfrm>
            <a:off x="1130327" y="228048"/>
            <a:ext cx="10368641" cy="81642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b="1" dirty="0">
                <a:solidFill>
                  <a:srgbClr val="FF0000"/>
                </a:solidFill>
              </a:rPr>
              <a:t>PREVENIR Y REDUCIR EL RIESGO DE CAIDAS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B9D35E75-2942-4A8E-B010-6E96A83162BD}"/>
              </a:ext>
            </a:extLst>
          </p:cNvPr>
          <p:cNvSpPr/>
          <p:nvPr/>
        </p:nvSpPr>
        <p:spPr>
          <a:xfrm>
            <a:off x="939991" y="1253722"/>
            <a:ext cx="65342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es-MX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FACTORES INTRÍNSECOS</a:t>
            </a:r>
            <a:endParaRPr lang="es-E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es-MX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Edad menor de 5 años y mayor de 65 años.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Historia previa de caídas.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Alteración del estado de conciencia.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Alteración de la capacidad de percepción sensorial.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Alteración de la capacidad motora, nivel funcional, alteración de la marcha, movilidad, equilibrio, mantenimiento postural.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Trastorno en las facultades mentales, procesos de pensamiento, conducta.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Dificultad o incapacidad para controlar esfínteres. 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16F482-7951-4B8E-8A9D-70526AEAA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89" y="1195350"/>
            <a:ext cx="3394477" cy="261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33C6CB4-51CD-4F39-A700-19E0B3357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250" y="4061153"/>
            <a:ext cx="3334015" cy="222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8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3F9D7D-8B7D-49DF-AA94-0A9A8D671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38596" y="1327668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D6E3EFD-925A-40CD-8E14-FDD4E6DDC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7170340" cy="5062213"/>
          </a:xfrm>
          <a:custGeom>
            <a:avLst/>
            <a:gdLst>
              <a:gd name="connsiteX0" fmla="*/ 7170340 w 7170340"/>
              <a:gd name="connsiteY0" fmla="*/ 0 h 5062213"/>
              <a:gd name="connsiteX1" fmla="*/ 7170340 w 7170340"/>
              <a:gd name="connsiteY1" fmla="*/ 2954084 h 5062213"/>
              <a:gd name="connsiteX2" fmla="*/ 5062211 w 7170340"/>
              <a:gd name="connsiteY2" fmla="*/ 5062213 h 5062213"/>
              <a:gd name="connsiteX3" fmla="*/ 0 w 7170340"/>
              <a:gd name="connsiteY3" fmla="*/ 2 h 506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340" h="5062213">
                <a:moveTo>
                  <a:pt x="7170340" y="0"/>
                </a:moveTo>
                <a:lnTo>
                  <a:pt x="7170340" y="2954084"/>
                </a:lnTo>
                <a:lnTo>
                  <a:pt x="5062211" y="5062213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8E02E3E-476F-499C-B59A-CF776A934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8"/>
          <a:stretch/>
        </p:blipFill>
        <p:spPr>
          <a:xfrm>
            <a:off x="10045147" y="20375"/>
            <a:ext cx="2178537" cy="114581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A91C067-F707-44D1-A9C2-9913E6ADC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11832" y="4010957"/>
            <a:ext cx="870888" cy="87088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61203" y="5394406"/>
            <a:ext cx="856138" cy="85613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314455" y="5398229"/>
            <a:ext cx="381459" cy="38145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675779" y="5848285"/>
            <a:ext cx="714978" cy="7149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600" y="5474491"/>
            <a:ext cx="2767017" cy="138350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32A2BB04-013C-4668-B2CD-377D3EF0BAE8}"/>
              </a:ext>
            </a:extLst>
          </p:cNvPr>
          <p:cNvSpPr txBox="1">
            <a:spLocks/>
          </p:cNvSpPr>
          <p:nvPr/>
        </p:nvSpPr>
        <p:spPr>
          <a:xfrm>
            <a:off x="332156" y="183766"/>
            <a:ext cx="10368641" cy="81642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b="1" dirty="0">
                <a:solidFill>
                  <a:srgbClr val="FF0000"/>
                </a:solidFill>
              </a:rPr>
              <a:t>PREVENIR Y REDUCIR EL RIESGO DE CAIDAS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05FF31A1-1561-4B8F-A866-112F3309BC4E}"/>
              </a:ext>
            </a:extLst>
          </p:cNvPr>
          <p:cNvSpPr/>
          <p:nvPr/>
        </p:nvSpPr>
        <p:spPr>
          <a:xfrm>
            <a:off x="419292" y="1036115"/>
            <a:ext cx="1135341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es-ES" sz="28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FACTORES EXTRINSECOS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endParaRPr lang="es-ES" sz="20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endParaRPr lang="es-ES" sz="2000" dirty="0">
              <a:solidFill>
                <a:srgbClr val="FF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Suelos: Irregulares, deslizantes y con desniveles.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Escaleras: Iluminación inadecuada, ausencia de pasamanos, peldaños irregulares.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Baño: Lavamanos muy bajos para la altura de la persona, ausencia de barras de frente o al costado.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Iluminación: Luces brillantes o insuficientes.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Mobiliario inadecuado.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Entorno desconocido.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Condiciones meteorológicas.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Altura de las camillas.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Altura y tamaño de las escalerillas.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Espacios reducidos.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Dispositivos y mobiliario asistenciales que se comportan como obstáculos.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Ineficacia o mal funcionamiento de dispositivos de apoyo.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Calzado o ropa inadecuada.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Falta o mala adaptación de dispositivos de ayuda.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Carencia inadecuada de ayudas técnicas para caminar o desplazarse.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454D035-3478-4165-925F-56C95C364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t="15054" r="10513" b="9452"/>
          <a:stretch/>
        </p:blipFill>
        <p:spPr bwMode="auto">
          <a:xfrm>
            <a:off x="8401904" y="3025870"/>
            <a:ext cx="3336214" cy="20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13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3F9D7D-8B7D-49DF-AA94-0A9A8D671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38596" y="1327668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D6E3EFD-925A-40CD-8E14-FDD4E6DDC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7170340" cy="5062213"/>
          </a:xfrm>
          <a:custGeom>
            <a:avLst/>
            <a:gdLst>
              <a:gd name="connsiteX0" fmla="*/ 7170340 w 7170340"/>
              <a:gd name="connsiteY0" fmla="*/ 0 h 5062213"/>
              <a:gd name="connsiteX1" fmla="*/ 7170340 w 7170340"/>
              <a:gd name="connsiteY1" fmla="*/ 2954084 h 5062213"/>
              <a:gd name="connsiteX2" fmla="*/ 5062211 w 7170340"/>
              <a:gd name="connsiteY2" fmla="*/ 5062213 h 5062213"/>
              <a:gd name="connsiteX3" fmla="*/ 0 w 7170340"/>
              <a:gd name="connsiteY3" fmla="*/ 2 h 506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340" h="5062213">
                <a:moveTo>
                  <a:pt x="7170340" y="0"/>
                </a:moveTo>
                <a:lnTo>
                  <a:pt x="7170340" y="2954084"/>
                </a:lnTo>
                <a:lnTo>
                  <a:pt x="5062211" y="5062213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8E02E3E-476F-499C-B59A-CF776A934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55"/>
            <a:ext cx="2260654" cy="108368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A91C067-F707-44D1-A9C2-9913E6ADC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11832" y="4010957"/>
            <a:ext cx="870888" cy="87088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61203" y="5394406"/>
            <a:ext cx="856138" cy="85613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314455" y="5398229"/>
            <a:ext cx="381459" cy="38145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675779" y="5848285"/>
            <a:ext cx="714978" cy="7149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600" y="5474491"/>
            <a:ext cx="2767017" cy="138350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32A2BB04-013C-4668-B2CD-377D3EF0BAE8}"/>
              </a:ext>
            </a:extLst>
          </p:cNvPr>
          <p:cNvSpPr txBox="1">
            <a:spLocks/>
          </p:cNvSpPr>
          <p:nvPr/>
        </p:nvSpPr>
        <p:spPr>
          <a:xfrm>
            <a:off x="1986148" y="131816"/>
            <a:ext cx="10368641" cy="81642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b="1" dirty="0">
                <a:solidFill>
                  <a:srgbClr val="FF0000"/>
                </a:solidFill>
              </a:rPr>
              <a:t>PREVENIR Y REDUCIR EL RIESGO DE CAIDAS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3A831BC-9798-4A12-A091-6C9AC82378FC}"/>
              </a:ext>
            </a:extLst>
          </p:cNvPr>
          <p:cNvSpPr/>
          <p:nvPr/>
        </p:nvSpPr>
        <p:spPr>
          <a:xfrm>
            <a:off x="101817" y="1969280"/>
            <a:ext cx="113889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es-E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80340" algn="l"/>
              </a:tabLst>
            </a:pPr>
            <a:r>
              <a:rPr lang="es-ES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Caídas accidentales:</a:t>
            </a: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Corresponden al 14% del total de caídas, son involuntarias, no predecibles, no es culpa del paciente y caen por la presencia de condiciones causantes como: </a:t>
            </a:r>
            <a:r>
              <a:rPr lang="es-ES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derrames en el piso, desorden, iluminación inadecuada, muebles inestables, fallas de equipo, tropezón, marcha anormal o débil, marcha con arrastre de los pies</a:t>
            </a: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son accidentes que no se pueden predecir, pero si se trabaja en el ambiente se pueden prevenir.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80340" algn="l"/>
              </a:tabLst>
            </a:pPr>
            <a:r>
              <a:rPr lang="es-ES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Caídas fisiológicas anticipadas:</a:t>
            </a: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Corresponden al 80% del total de caídas, son predecibles, </a:t>
            </a:r>
            <a:r>
              <a:rPr lang="es-ES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 presentan por tropezones o resbalones </a:t>
            </a: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en el paciente con antecedentes de caídas, dificultad para caminar, incapacidad mental o cognitiva, pacientes con necesidad de auxiliares para acompañar la marcha.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80340" algn="l"/>
              </a:tabLst>
            </a:pPr>
            <a:r>
              <a:rPr lang="es-ES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Caídas fisiológicas no anticipadas:</a:t>
            </a: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Corresponden al 6% del total de caídas. No se esperan y no son predecibles la primera vez y el objetivo es prevenir una segunda caída; se presentan </a:t>
            </a:r>
            <a:r>
              <a:rPr lang="es-ES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en pacientes con: desmayos o mareos, ataques epilépticos, fracturas de cadera, </a:t>
            </a: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medicamentos como antihipertensivos, diuréticos entre otros.</a:t>
            </a: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2AC653F-A60B-4A14-8FAB-9513AA72C1C3}"/>
              </a:ext>
            </a:extLst>
          </p:cNvPr>
          <p:cNvSpPr/>
          <p:nvPr/>
        </p:nvSpPr>
        <p:spPr>
          <a:xfrm>
            <a:off x="496106" y="1424992"/>
            <a:ext cx="4474028" cy="544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TIPOS DE CAIDAS</a:t>
            </a:r>
          </a:p>
        </p:txBody>
      </p:sp>
    </p:spTree>
    <p:extLst>
      <p:ext uri="{BB962C8B-B14F-4D97-AF65-F5344CB8AC3E}">
        <p14:creationId xmlns:p14="http://schemas.microsoft.com/office/powerpoint/2010/main" val="122834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3F9D7D-8B7D-49DF-AA94-0A9A8D671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38596" y="1327668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D6E3EFD-925A-40CD-8E14-FDD4E6DDC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7170340" cy="5062213"/>
          </a:xfrm>
          <a:custGeom>
            <a:avLst/>
            <a:gdLst>
              <a:gd name="connsiteX0" fmla="*/ 7170340 w 7170340"/>
              <a:gd name="connsiteY0" fmla="*/ 0 h 5062213"/>
              <a:gd name="connsiteX1" fmla="*/ 7170340 w 7170340"/>
              <a:gd name="connsiteY1" fmla="*/ 2954084 h 5062213"/>
              <a:gd name="connsiteX2" fmla="*/ 5062211 w 7170340"/>
              <a:gd name="connsiteY2" fmla="*/ 5062213 h 5062213"/>
              <a:gd name="connsiteX3" fmla="*/ 0 w 7170340"/>
              <a:gd name="connsiteY3" fmla="*/ 2 h 506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340" h="5062213">
                <a:moveTo>
                  <a:pt x="7170340" y="0"/>
                </a:moveTo>
                <a:lnTo>
                  <a:pt x="7170340" y="2954084"/>
                </a:lnTo>
                <a:lnTo>
                  <a:pt x="5062211" y="5062213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8E02E3E-476F-499C-B59A-CF776A934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1"/>
          <a:stretch/>
        </p:blipFill>
        <p:spPr>
          <a:xfrm>
            <a:off x="42698" y="6847"/>
            <a:ext cx="1863671" cy="108368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A91C067-F707-44D1-A9C2-9913E6ADC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11832" y="4010957"/>
            <a:ext cx="870888" cy="87088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61203" y="5394406"/>
            <a:ext cx="856138" cy="85613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314455" y="5398229"/>
            <a:ext cx="381459" cy="38145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675779" y="5848285"/>
            <a:ext cx="714978" cy="7149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600" y="5474491"/>
            <a:ext cx="2767017" cy="138350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32A2BB04-013C-4668-B2CD-377D3EF0BAE8}"/>
              </a:ext>
            </a:extLst>
          </p:cNvPr>
          <p:cNvSpPr txBox="1">
            <a:spLocks/>
          </p:cNvSpPr>
          <p:nvPr/>
        </p:nvSpPr>
        <p:spPr>
          <a:xfrm>
            <a:off x="1986148" y="131816"/>
            <a:ext cx="10368641" cy="81642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b="1" dirty="0">
                <a:solidFill>
                  <a:srgbClr val="FF0000"/>
                </a:solidFill>
              </a:rPr>
              <a:t>PREVENIR Y REDUCIR EL RIESGO DE CAIDAS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1FDDFD1-C85B-439F-BE17-20F4CAF2EDAA}"/>
              </a:ext>
            </a:extLst>
          </p:cNvPr>
          <p:cNvSpPr/>
          <p:nvPr/>
        </p:nvSpPr>
        <p:spPr>
          <a:xfrm>
            <a:off x="452004" y="1367743"/>
            <a:ext cx="114867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es-ES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20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 el paciente utiliza silla de ruedas, verificar que tenga el freno puesto durante las transferencias y tenga cinturones de seguridad.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Asegurar que los dispositivos de ayuda (si precisa) estén al alcance del paciente (bastones, andador, gafas, audífonos, etc.).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Evitar deambular cuando el piso esté mojado (respetar señalización).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Mantener buena iluminación tanto diurna como nocturna.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Facilitar que el baño esté accesible.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s-E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Promover el uso de calzado cerrado con suela antideslizante.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98C85C2-D502-4F37-A520-88B557B42B5C}"/>
              </a:ext>
            </a:extLst>
          </p:cNvPr>
          <p:cNvSpPr/>
          <p:nvPr/>
        </p:nvSpPr>
        <p:spPr>
          <a:xfrm>
            <a:off x="3986481" y="982741"/>
            <a:ext cx="4474028" cy="544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PRACTICAS SEGURAS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4683572-B0FA-4541-BBB4-C3BB48381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105" r="2484" b="10076"/>
          <a:stretch/>
        </p:blipFill>
        <p:spPr bwMode="auto">
          <a:xfrm>
            <a:off x="996461" y="4308558"/>
            <a:ext cx="4818991" cy="227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73ECFB6-2D29-495E-AAEB-C9B76B02E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3973" r="8425" b="14778"/>
          <a:stretch/>
        </p:blipFill>
        <p:spPr bwMode="auto">
          <a:xfrm>
            <a:off x="7105622" y="4405010"/>
            <a:ext cx="3826730" cy="21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44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3F9D7D-8B7D-49DF-AA94-0A9A8D671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38596" y="1327668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D6E3EFD-925A-40CD-8E14-FDD4E6DDC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7170340" cy="5062213"/>
          </a:xfrm>
          <a:custGeom>
            <a:avLst/>
            <a:gdLst>
              <a:gd name="connsiteX0" fmla="*/ 7170340 w 7170340"/>
              <a:gd name="connsiteY0" fmla="*/ 0 h 5062213"/>
              <a:gd name="connsiteX1" fmla="*/ 7170340 w 7170340"/>
              <a:gd name="connsiteY1" fmla="*/ 2954084 h 5062213"/>
              <a:gd name="connsiteX2" fmla="*/ 5062211 w 7170340"/>
              <a:gd name="connsiteY2" fmla="*/ 5062213 h 5062213"/>
              <a:gd name="connsiteX3" fmla="*/ 0 w 7170340"/>
              <a:gd name="connsiteY3" fmla="*/ 2 h 506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340" h="5062213">
                <a:moveTo>
                  <a:pt x="7170340" y="0"/>
                </a:moveTo>
                <a:lnTo>
                  <a:pt x="7170340" y="2954084"/>
                </a:lnTo>
                <a:lnTo>
                  <a:pt x="5062211" y="5062213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8E02E3E-476F-499C-B59A-CF776A934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0" y="16216"/>
            <a:ext cx="1875653" cy="8991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A91C067-F707-44D1-A9C2-9913E6ADC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11832" y="4010957"/>
            <a:ext cx="870888" cy="87088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61203" y="5394406"/>
            <a:ext cx="856138" cy="85613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314455" y="5398229"/>
            <a:ext cx="381459" cy="38145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675779" y="5848285"/>
            <a:ext cx="714978" cy="7149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600" y="5474491"/>
            <a:ext cx="2767017" cy="138350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C3D54C4-30F6-B21D-A50A-ED1CE53D434E}"/>
              </a:ext>
            </a:extLst>
          </p:cNvPr>
          <p:cNvSpPr txBox="1"/>
          <p:nvPr/>
        </p:nvSpPr>
        <p:spPr>
          <a:xfrm>
            <a:off x="1758003" y="187070"/>
            <a:ext cx="98659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Ink Free" panose="03080402000500000000" pitchFamily="66" charset="0"/>
              </a:rPr>
              <a:t>MANEJO DE RESIDUOS</a:t>
            </a:r>
            <a:endParaRPr lang="es-CO" sz="40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ADC1381A-F4F2-456C-FC7B-A855E70B5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26" y="1082026"/>
            <a:ext cx="9184526" cy="5774324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4B2DFA9E-9036-2F86-27F5-C82DE46ABD01}"/>
              </a:ext>
            </a:extLst>
          </p:cNvPr>
          <p:cNvSpPr/>
          <p:nvPr/>
        </p:nvSpPr>
        <p:spPr>
          <a:xfrm>
            <a:off x="8271165" y="3082113"/>
            <a:ext cx="3285498" cy="7107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29210" lvl="1" algn="ctr">
              <a:lnSpc>
                <a:spcPct val="115000"/>
              </a:lnSpc>
              <a:spcAft>
                <a:spcPts val="0"/>
              </a:spcAft>
            </a:pPr>
            <a:r>
              <a:rPr lang="es-CO" b="1" dirty="0">
                <a:solidFill>
                  <a:srgbClr val="002060"/>
                </a:solidFill>
              </a:rPr>
              <a:t>RESOLUCION 2184/2019-NUEVO CODIGO DE COLORES</a:t>
            </a:r>
            <a:endParaRPr lang="es-ES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 descr="Entiende los colores para botar cada tipo de basura? - El Pilón | Noticias  de Valledupar, El Vallenato y el Caribe Colombiano">
            <a:extLst>
              <a:ext uri="{FF2B5EF4-FFF2-40B4-BE49-F238E27FC236}">
                <a16:creationId xmlns:a16="http://schemas.microsoft.com/office/drawing/2014/main" id="{529B1FF1-6610-6CB0-0FFB-310B2314C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5"/>
          <a:stretch/>
        </p:blipFill>
        <p:spPr bwMode="auto">
          <a:xfrm>
            <a:off x="7932447" y="4043196"/>
            <a:ext cx="4194466" cy="185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21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3F9D7D-8B7D-49DF-AA94-0A9A8D671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38596" y="1327668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D6E3EFD-925A-40CD-8E14-FDD4E6DDC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7170340" cy="5062213"/>
          </a:xfrm>
          <a:custGeom>
            <a:avLst/>
            <a:gdLst>
              <a:gd name="connsiteX0" fmla="*/ 7170340 w 7170340"/>
              <a:gd name="connsiteY0" fmla="*/ 0 h 5062213"/>
              <a:gd name="connsiteX1" fmla="*/ 7170340 w 7170340"/>
              <a:gd name="connsiteY1" fmla="*/ 2954084 h 5062213"/>
              <a:gd name="connsiteX2" fmla="*/ 5062211 w 7170340"/>
              <a:gd name="connsiteY2" fmla="*/ 5062213 h 5062213"/>
              <a:gd name="connsiteX3" fmla="*/ 0 w 7170340"/>
              <a:gd name="connsiteY3" fmla="*/ 2 h 506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340" h="5062213">
                <a:moveTo>
                  <a:pt x="7170340" y="0"/>
                </a:moveTo>
                <a:lnTo>
                  <a:pt x="7170340" y="2954084"/>
                </a:lnTo>
                <a:lnTo>
                  <a:pt x="5062211" y="5062213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8E02E3E-476F-499C-B59A-CF776A934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0" y="16216"/>
            <a:ext cx="1875653" cy="8991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A91C067-F707-44D1-A9C2-9913E6ADC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11832" y="4010957"/>
            <a:ext cx="870888" cy="87088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61203" y="5394406"/>
            <a:ext cx="856138" cy="85613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314455" y="5398229"/>
            <a:ext cx="381459" cy="38145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675779" y="5848285"/>
            <a:ext cx="714978" cy="7149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600" y="5474491"/>
            <a:ext cx="2767017" cy="138350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n 21" descr="Descripción: Conamed Contigo: Día Mundial del Lavado de Manos">
            <a:extLst>
              <a:ext uri="{FF2B5EF4-FFF2-40B4-BE49-F238E27FC236}">
                <a16:creationId xmlns:a16="http://schemas.microsoft.com/office/drawing/2014/main" id="{DD6BDBAE-F4FA-5F4A-64EA-8DDFF4087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609" y="146661"/>
            <a:ext cx="6533990" cy="628119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9EAEB7DA-C36B-55CC-7AFF-72D4CF1B4F48}"/>
              </a:ext>
            </a:extLst>
          </p:cNvPr>
          <p:cNvSpPr txBox="1"/>
          <p:nvPr/>
        </p:nvSpPr>
        <p:spPr>
          <a:xfrm>
            <a:off x="412645" y="4020637"/>
            <a:ext cx="4891846" cy="2533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180340" algn="l"/>
              </a:tabLst>
            </a:pPr>
            <a:r>
              <a:rPr lang="es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lavado de manos constituye un factor fundamental en la prevención de las infecciones por tanto, llevar a cabo </a:t>
            </a:r>
            <a:r>
              <a:rPr lang="es-ES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proceso, </a:t>
            </a:r>
            <a:r>
              <a:rPr lang="es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fundamental para reducir la incidencia de las enfermedades infecciosas evitables. </a:t>
            </a:r>
            <a:endParaRPr lang="es-CO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Cómo haCovid 19 Recomendaciones CCT NOA Sur | INSIBIO">
            <a:extLst>
              <a:ext uri="{FF2B5EF4-FFF2-40B4-BE49-F238E27FC236}">
                <a16:creationId xmlns:a16="http://schemas.microsoft.com/office/drawing/2014/main" id="{92CF5166-2C55-6D1F-1F0F-356E5E339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r="13565"/>
          <a:stretch/>
        </p:blipFill>
        <p:spPr bwMode="auto">
          <a:xfrm>
            <a:off x="1547276" y="2073880"/>
            <a:ext cx="2309902" cy="17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58A6887E-CD83-FFD4-77CC-95C754E1B2C5}"/>
              </a:ext>
            </a:extLst>
          </p:cNvPr>
          <p:cNvSpPr txBox="1"/>
          <p:nvPr/>
        </p:nvSpPr>
        <p:spPr>
          <a:xfrm>
            <a:off x="143769" y="1188274"/>
            <a:ext cx="4839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Ink Free" panose="03080402000500000000" pitchFamily="66" charset="0"/>
              </a:rPr>
              <a:t>BIOSEGURIDAD</a:t>
            </a:r>
            <a:endParaRPr lang="es-CO" sz="40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4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3F9D7D-8B7D-49DF-AA94-0A9A8D671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38596" y="1327668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D6E3EFD-925A-40CD-8E14-FDD4E6DDC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7170340" cy="5062213"/>
          </a:xfrm>
          <a:custGeom>
            <a:avLst/>
            <a:gdLst>
              <a:gd name="connsiteX0" fmla="*/ 7170340 w 7170340"/>
              <a:gd name="connsiteY0" fmla="*/ 0 h 5062213"/>
              <a:gd name="connsiteX1" fmla="*/ 7170340 w 7170340"/>
              <a:gd name="connsiteY1" fmla="*/ 2954084 h 5062213"/>
              <a:gd name="connsiteX2" fmla="*/ 5062211 w 7170340"/>
              <a:gd name="connsiteY2" fmla="*/ 5062213 h 5062213"/>
              <a:gd name="connsiteX3" fmla="*/ 0 w 7170340"/>
              <a:gd name="connsiteY3" fmla="*/ 2 h 506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340" h="5062213">
                <a:moveTo>
                  <a:pt x="7170340" y="0"/>
                </a:moveTo>
                <a:lnTo>
                  <a:pt x="7170340" y="2954084"/>
                </a:lnTo>
                <a:lnTo>
                  <a:pt x="5062211" y="5062213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8E02E3E-476F-499C-B59A-CF776A934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0" y="16216"/>
            <a:ext cx="1875653" cy="8991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A91C067-F707-44D1-A9C2-9913E6ADC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11832" y="4010957"/>
            <a:ext cx="870888" cy="87088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61203" y="5394406"/>
            <a:ext cx="856138" cy="85613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314455" y="5398229"/>
            <a:ext cx="381459" cy="38145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675779" y="5848285"/>
            <a:ext cx="714978" cy="7149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600" y="5474491"/>
            <a:ext cx="2767017" cy="138350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8A6887E-CD83-FFD4-77CC-95C754E1B2C5}"/>
              </a:ext>
            </a:extLst>
          </p:cNvPr>
          <p:cNvSpPr txBox="1"/>
          <p:nvPr/>
        </p:nvSpPr>
        <p:spPr>
          <a:xfrm>
            <a:off x="1058168" y="2907482"/>
            <a:ext cx="95965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  <a:latin typeface="Ink Free" panose="03080402000500000000" pitchFamily="66" charset="0"/>
              </a:rPr>
              <a:t>GRACIAS</a:t>
            </a:r>
            <a:endParaRPr lang="es-CO" sz="54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015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566</Words>
  <Application>Microsoft Office PowerPoint</Application>
  <PresentationFormat>Panorámica</PresentationFormat>
  <Paragraphs>54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Ink Free</vt:lpstr>
      <vt:lpstr>Symbol</vt:lpstr>
      <vt:lpstr>Times New Roman</vt:lpstr>
      <vt:lpstr>Wingdings</vt:lpstr>
      <vt:lpstr>Tema de Office</vt:lpstr>
      <vt:lpstr>CAPACITACION PADRES / ACUDIENTES Y CUIDADORES  Prevención y Promoción en Salud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 W Rincon L</dc:creator>
  <cp:lastModifiedBy>Usuario</cp:lastModifiedBy>
  <cp:revision>28</cp:revision>
  <dcterms:created xsi:type="dcterms:W3CDTF">2021-08-16T19:59:14Z</dcterms:created>
  <dcterms:modified xsi:type="dcterms:W3CDTF">2024-01-18T19:43:36Z</dcterms:modified>
</cp:coreProperties>
</file>